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7" r:id="rId11"/>
    <p:sldId id="268" r:id="rId12"/>
    <p:sldId id="269" r:id="rId13"/>
    <p:sldId id="263" r:id="rId14"/>
    <p:sldId id="264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3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Skenario 1</c:v>
                </c:pt>
              </c:strCache>
            </c:strRef>
          </c:tx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</c:f>
              <c:strCache>
                <c:ptCount val="1"/>
                <c:pt idx="0">
                  <c:v>Pengujian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Skenario 2</c:v>
                </c:pt>
              </c:strCache>
            </c:strRef>
          </c:tx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</c:f>
              <c:strCache>
                <c:ptCount val="1"/>
                <c:pt idx="0">
                  <c:v>Pengujian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89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Skenario 3</c:v>
                </c:pt>
              </c:strCache>
            </c:strRef>
          </c:tx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</c:f>
              <c:strCache>
                <c:ptCount val="1"/>
                <c:pt idx="0">
                  <c:v>Pengujian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81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Skenario 4</c:v>
                </c:pt>
              </c:strCache>
            </c:strRef>
          </c:tx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</c:f>
              <c:strCache>
                <c:ptCount val="1"/>
                <c:pt idx="0">
                  <c:v>Pengujian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81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78808448"/>
        <c:axId val="279060480"/>
      </c:barChart>
      <c:catAx>
        <c:axId val="278808448"/>
        <c:scaling>
          <c:orientation val="minMax"/>
        </c:scaling>
        <c:delete val="0"/>
        <c:axPos val="b"/>
        <c:majorTickMark val="out"/>
        <c:minorTickMark val="none"/>
        <c:tickLblPos val="nextTo"/>
        <c:crossAx val="279060480"/>
        <c:crosses val="autoZero"/>
        <c:auto val="1"/>
        <c:lblAlgn val="ctr"/>
        <c:lblOffset val="100"/>
        <c:noMultiLvlLbl val="0"/>
      </c:catAx>
      <c:valAx>
        <c:axId val="27906048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7880844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7914-F6C4-496E-A8DD-2DB4DE42C195}" type="datetimeFigureOut">
              <a:rPr lang="en-GB" smtClean="0"/>
              <a:t>03/01/2018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8C44-FC13-424B-B05C-FA2F6ADEA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283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7914-F6C4-496E-A8DD-2DB4DE42C195}" type="datetimeFigureOut">
              <a:rPr lang="en-GB" smtClean="0"/>
              <a:t>03/01/2018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8C44-FC13-424B-B05C-FA2F6ADEA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0879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7914-F6C4-496E-A8DD-2DB4DE42C195}" type="datetimeFigureOut">
              <a:rPr lang="en-GB" smtClean="0"/>
              <a:t>03/01/2018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8C44-FC13-424B-B05C-FA2F6ADEA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8245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7914-F6C4-496E-A8DD-2DB4DE42C195}" type="datetimeFigureOut">
              <a:rPr lang="en-GB" smtClean="0"/>
              <a:t>03/01/2018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8C44-FC13-424B-B05C-FA2F6ADEA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4844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7914-F6C4-496E-A8DD-2DB4DE42C195}" type="datetimeFigureOut">
              <a:rPr lang="en-GB" smtClean="0"/>
              <a:t>03/01/2018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8C44-FC13-424B-B05C-FA2F6ADEA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5361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7914-F6C4-496E-A8DD-2DB4DE42C195}" type="datetimeFigureOut">
              <a:rPr lang="en-GB" smtClean="0"/>
              <a:t>03/01/2018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8C44-FC13-424B-B05C-FA2F6ADEA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704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7914-F6C4-496E-A8DD-2DB4DE42C195}" type="datetimeFigureOut">
              <a:rPr lang="en-GB" smtClean="0"/>
              <a:t>03/01/2018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8C44-FC13-424B-B05C-FA2F6ADEA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580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7914-F6C4-496E-A8DD-2DB4DE42C195}" type="datetimeFigureOut">
              <a:rPr lang="en-GB" smtClean="0"/>
              <a:t>03/01/2018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8C44-FC13-424B-B05C-FA2F6ADEA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908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7914-F6C4-496E-A8DD-2DB4DE42C195}" type="datetimeFigureOut">
              <a:rPr lang="en-GB" smtClean="0"/>
              <a:t>03/01/2018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8C44-FC13-424B-B05C-FA2F6ADEA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072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7914-F6C4-496E-A8DD-2DB4DE42C195}" type="datetimeFigureOut">
              <a:rPr lang="en-GB" smtClean="0"/>
              <a:t>03/01/2018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8C44-FC13-424B-B05C-FA2F6ADEA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7379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7914-F6C4-496E-A8DD-2DB4DE42C195}" type="datetimeFigureOut">
              <a:rPr lang="en-GB" smtClean="0"/>
              <a:t>03/01/2018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8C44-FC13-424B-B05C-FA2F6ADEA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1086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757914-F6C4-496E-A8DD-2DB4DE42C195}" type="datetimeFigureOut">
              <a:rPr lang="en-GB" smtClean="0"/>
              <a:t>03/01/2018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18C44-FC13-424B-B05C-FA2F6ADEAB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5403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6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81000"/>
            <a:ext cx="7543800" cy="2593975"/>
          </a:xfrm>
        </p:spPr>
        <p:txBody>
          <a:bodyPr>
            <a:normAutofit fontScale="90000"/>
          </a:bodyPr>
          <a:lstStyle/>
          <a:p>
            <a:r>
              <a:rPr lang="en-US" sz="4000" dirty="0" err="1" smtClean="0"/>
              <a:t>Integrasi</a:t>
            </a:r>
            <a:r>
              <a:rPr lang="en-US" sz="4000" dirty="0" smtClean="0"/>
              <a:t> </a:t>
            </a:r>
            <a:r>
              <a:rPr lang="en-US" sz="4000" dirty="0" err="1" smtClean="0"/>
              <a:t>Ekstraksi</a:t>
            </a:r>
            <a:r>
              <a:rPr lang="en-US" sz="4000" dirty="0" smtClean="0"/>
              <a:t> </a:t>
            </a:r>
            <a:r>
              <a:rPr lang="en-US" sz="4000" dirty="0" err="1" smtClean="0"/>
              <a:t>Fitur</a:t>
            </a:r>
            <a:r>
              <a:rPr lang="en-US" sz="4000" dirty="0" smtClean="0"/>
              <a:t> </a:t>
            </a:r>
            <a:r>
              <a:rPr lang="en-US" sz="4000" dirty="0" err="1" smtClean="0"/>
              <a:t>Statis</a:t>
            </a:r>
            <a:r>
              <a:rPr lang="en-US" sz="4000" dirty="0" smtClean="0"/>
              <a:t> </a:t>
            </a:r>
            <a:r>
              <a:rPr lang="en-US" sz="4000" dirty="0" err="1" smtClean="0"/>
              <a:t>dan</a:t>
            </a:r>
            <a:r>
              <a:rPr lang="en-US" sz="4000" dirty="0" smtClean="0"/>
              <a:t> </a:t>
            </a:r>
            <a:r>
              <a:rPr lang="en-US" sz="4000" dirty="0" err="1" smtClean="0"/>
              <a:t>Dinamis</a:t>
            </a:r>
            <a:r>
              <a:rPr lang="en-US" sz="4000" dirty="0"/>
              <a:t> </a:t>
            </a:r>
            <a:r>
              <a:rPr lang="en-US" sz="4000" dirty="0" err="1" smtClean="0"/>
              <a:t>Pada</a:t>
            </a:r>
            <a:r>
              <a:rPr lang="en-US" sz="4000" dirty="0" smtClean="0"/>
              <a:t> </a:t>
            </a:r>
            <a:r>
              <a:rPr lang="en-US" sz="4000" dirty="0" err="1" smtClean="0"/>
              <a:t>Gerakan</a:t>
            </a:r>
            <a:r>
              <a:rPr lang="en-US" sz="4000" dirty="0" smtClean="0"/>
              <a:t> </a:t>
            </a:r>
            <a:r>
              <a:rPr lang="en-US" sz="4000" dirty="0" err="1" smtClean="0"/>
              <a:t>Tangan</a:t>
            </a:r>
            <a:r>
              <a:rPr lang="en-US" sz="4000" dirty="0" smtClean="0"/>
              <a:t> </a:t>
            </a:r>
            <a:r>
              <a:rPr lang="en-US" sz="4000" dirty="0" err="1" smtClean="0"/>
              <a:t>Menggunakan</a:t>
            </a:r>
            <a:r>
              <a:rPr lang="en-US" sz="4000" dirty="0" smtClean="0"/>
              <a:t> Kinect 2.0 </a:t>
            </a:r>
            <a:r>
              <a:rPr lang="en-US" sz="4000" dirty="0" err="1" smtClean="0"/>
              <a:t>Untuk</a:t>
            </a:r>
            <a:r>
              <a:rPr lang="en-US" sz="4000" dirty="0" smtClean="0"/>
              <a:t> </a:t>
            </a:r>
            <a:r>
              <a:rPr lang="en-US" sz="4000" dirty="0" err="1" smtClean="0"/>
              <a:t>Mengenali</a:t>
            </a:r>
            <a:r>
              <a:rPr lang="en-US" sz="4000" dirty="0" smtClean="0"/>
              <a:t> Bahasa </a:t>
            </a:r>
            <a:r>
              <a:rPr lang="en-US" sz="4000" dirty="0" err="1" smtClean="0"/>
              <a:t>Isyarat</a:t>
            </a:r>
            <a:r>
              <a:rPr lang="en-US" sz="4000" dirty="0" smtClean="0"/>
              <a:t> Indonesia</a:t>
            </a:r>
            <a:endParaRPr lang="en-GB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Ignatius Benedict - 5113100044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08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Ekstarksi</a:t>
            </a:r>
            <a:r>
              <a:rPr lang="en-US" dirty="0" smtClean="0"/>
              <a:t> </a:t>
            </a:r>
            <a:r>
              <a:rPr lang="en-US" dirty="0" err="1" smtClean="0"/>
              <a:t>Fitur</a:t>
            </a:r>
            <a:r>
              <a:rPr lang="en-US" dirty="0" smtClean="0"/>
              <a:t> </a:t>
            </a:r>
            <a:r>
              <a:rPr lang="en-US" dirty="0" err="1" smtClean="0"/>
              <a:t>Dinamis</a:t>
            </a:r>
            <a:endParaRPr lang="en-GB" dirty="0"/>
          </a:p>
        </p:txBody>
      </p:sp>
      <p:pic>
        <p:nvPicPr>
          <p:cNvPr id="3074" name="Picture 2" descr="E:\Kuliah\TUGAS AKHIR\TABI\BAHAN BUKU\Kuantisasi Fitur dinami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096" y="4109334"/>
            <a:ext cx="2286000" cy="241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1066800" y="1676400"/>
            <a:ext cx="1451488" cy="666815"/>
            <a:chOff x="1066800" y="1676400"/>
            <a:chExt cx="1451488" cy="66681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Rectangle 3"/>
                <p:cNvSpPr/>
                <p:nvPr/>
              </p:nvSpPr>
              <p:spPr>
                <a:xfrm>
                  <a:off x="1066800" y="1676400"/>
                  <a:ext cx="1451488" cy="3302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/>
                          <m:t>∆</m:t>
                        </m:r>
                        <m:r>
                          <a:rPr lang="en-US" sz="1400" i="1" smtClean="0"/>
                          <m:t>𝑦</m:t>
                        </m:r>
                        <m:r>
                          <a:rPr lang="en-US" sz="1400" i="1" smtClean="0"/>
                          <m:t>= </m:t>
                        </m:r>
                        <m:sSub>
                          <m:sSubPr>
                            <m:ctrlPr>
                              <a:rPr lang="en-GB" sz="1400" i="1"/>
                            </m:ctrlPr>
                          </m:sSubPr>
                          <m:e>
                            <m:r>
                              <a:rPr lang="en-US" sz="1400" i="1"/>
                              <m:t>𝑦</m:t>
                            </m:r>
                          </m:e>
                          <m:sub>
                            <m:r>
                              <a:rPr lang="en-US" sz="1400" i="1"/>
                              <m:t>𝑡</m:t>
                            </m:r>
                          </m:sub>
                        </m:sSub>
                        <m:r>
                          <a:rPr lang="en-US" sz="1400" i="1"/>
                          <m:t>− </m:t>
                        </m:r>
                        <m:sSub>
                          <m:sSubPr>
                            <m:ctrlPr>
                              <a:rPr lang="en-GB" sz="1400" i="1"/>
                            </m:ctrlPr>
                          </m:sSubPr>
                          <m:e>
                            <m:r>
                              <a:rPr lang="en-US" sz="1400" i="1"/>
                              <m:t>𝑦</m:t>
                            </m:r>
                          </m:e>
                          <m:sub>
                            <m:r>
                              <a:rPr lang="en-US" sz="1400" i="1"/>
                              <m:t>𝑡</m:t>
                            </m:r>
                            <m:r>
                              <a:rPr lang="en-US" sz="1400" i="1"/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GB" sz="1400" dirty="0"/>
                </a:p>
              </p:txBody>
            </p:sp>
          </mc:Choice>
          <mc:Fallback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800" y="1676400"/>
                  <a:ext cx="1451488" cy="330283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Rectangle 4"/>
                <p:cNvSpPr/>
                <p:nvPr/>
              </p:nvSpPr>
              <p:spPr>
                <a:xfrm>
                  <a:off x="1066800" y="2035438"/>
                  <a:ext cx="143706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/>
                          <m:t>∆</m:t>
                        </m:r>
                        <m:r>
                          <a:rPr lang="en-US" sz="1400" i="1"/>
                          <m:t>𝑥</m:t>
                        </m:r>
                        <m:r>
                          <a:rPr lang="en-US" sz="1400" i="1"/>
                          <m:t>= </m:t>
                        </m:r>
                        <m:sSub>
                          <m:sSubPr>
                            <m:ctrlPr>
                              <a:rPr lang="en-GB" sz="1400" i="1"/>
                            </m:ctrlPr>
                          </m:sSubPr>
                          <m:e>
                            <m:r>
                              <a:rPr lang="en-US" sz="1400" i="1"/>
                              <m:t>𝑥</m:t>
                            </m:r>
                          </m:e>
                          <m:sub>
                            <m:r>
                              <a:rPr lang="en-US" sz="1400" i="1"/>
                              <m:t>𝑡</m:t>
                            </m:r>
                          </m:sub>
                        </m:sSub>
                        <m:r>
                          <a:rPr lang="en-US" sz="1400" i="1"/>
                          <m:t>− </m:t>
                        </m:r>
                        <m:sSub>
                          <m:sSubPr>
                            <m:ctrlPr>
                              <a:rPr lang="en-GB" sz="1400" i="1"/>
                            </m:ctrlPr>
                          </m:sSubPr>
                          <m:e>
                            <m:r>
                              <a:rPr lang="en-US" sz="1400" i="1"/>
                              <m:t>𝑥</m:t>
                            </m:r>
                          </m:e>
                          <m:sub>
                            <m:r>
                              <a:rPr lang="en-US" sz="1400" i="1"/>
                              <m:t>𝑡</m:t>
                            </m:r>
                            <m:r>
                              <a:rPr lang="en-US" sz="1400" i="1"/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GB" sz="1400" dirty="0"/>
                </a:p>
              </p:txBody>
            </p:sp>
          </mc:Choice>
          <mc:Fallback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800" y="2035438"/>
                  <a:ext cx="1437060" cy="30777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762000" y="2502932"/>
                <a:ext cx="6477000" cy="16064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/>
                          </m:ctrlPr>
                        </m:sSubPr>
                        <m:e>
                          <m:r>
                            <a:rPr lang="en-US" sz="1400" i="1"/>
                            <m:t>𝛼</m:t>
                          </m:r>
                        </m:e>
                        <m:sub>
                          <m:r>
                            <a:rPr lang="en-US" sz="1400" i="1"/>
                            <m:t>𝑡</m:t>
                          </m:r>
                        </m:sub>
                      </m:sSub>
                      <m:r>
                        <a:rPr lang="en-US" sz="1400" i="1"/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400" i="1"/>
                          </m:ctrlPr>
                        </m:dPr>
                        <m:e>
                          <m:eqArr>
                            <m:eqArrPr>
                              <m:ctrlPr>
                                <a:rPr lang="en-GB" sz="1400" i="1"/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GB" sz="1400" i="1"/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/>
                                    <m:t>arctan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1400" i="1"/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400" i="1"/>
                                          </m:ctrlPr>
                                        </m:fPr>
                                        <m:num>
                                          <m:r>
                                            <a:rPr lang="en-US" sz="1400" i="1"/>
                                            <m:t>∆</m:t>
                                          </m:r>
                                          <m:r>
                                            <a:rPr lang="en-US" sz="1400" i="1"/>
                                            <m:t>𝑦</m:t>
                                          </m:r>
                                        </m:num>
                                        <m:den>
                                          <m:r>
                                            <a:rPr lang="en-US" sz="1400" i="1"/>
                                            <m:t>∆</m:t>
                                          </m:r>
                                          <m:r>
                                            <a:rPr lang="en-US" sz="1400" i="1"/>
                                            <m:t>𝑥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1400" i="1"/>
                                    <m:t>∗ </m:t>
                                  </m:r>
                                  <m:d>
                                    <m:dPr>
                                      <m:ctrlPr>
                                        <a:rPr lang="en-GB" sz="1400" i="1"/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400" i="1"/>
                                          </m:ctrlPr>
                                        </m:fPr>
                                        <m:num>
                                          <m:r>
                                            <a:rPr lang="en-US" sz="1400" i="1"/>
                                            <m:t>180</m:t>
                                          </m:r>
                                        </m:num>
                                        <m:den>
                                          <m:r>
                                            <a:rPr lang="en-US" sz="1400" i="1"/>
                                            <m:t>𝜋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1400" i="1"/>
                                    <m:t>+180,  ∆</m:t>
                                  </m:r>
                                  <m:r>
                                    <a:rPr lang="en-US" sz="1400" i="1"/>
                                    <m:t>𝑥</m:t>
                                  </m:r>
                                  <m:r>
                                    <a:rPr lang="en-US" sz="1400" i="1"/>
                                    <m:t>&lt;0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1400" i="1"/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/>
                                    <m:t>arctan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1400" i="1"/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400" i="1"/>
                                          </m:ctrlPr>
                                        </m:fPr>
                                        <m:num>
                                          <m:r>
                                            <a:rPr lang="en-US" sz="1400" i="1"/>
                                            <m:t>∆</m:t>
                                          </m:r>
                                          <m:r>
                                            <a:rPr lang="en-US" sz="1400" i="1"/>
                                            <m:t>𝑦</m:t>
                                          </m:r>
                                        </m:num>
                                        <m:den>
                                          <m:r>
                                            <a:rPr lang="en-US" sz="1400" i="1"/>
                                            <m:t>∆</m:t>
                                          </m:r>
                                          <m:r>
                                            <a:rPr lang="en-US" sz="1400" i="1"/>
                                            <m:t>𝑥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1400" i="1"/>
                                    <m:t>∗ </m:t>
                                  </m:r>
                                  <m:d>
                                    <m:dPr>
                                      <m:ctrlPr>
                                        <a:rPr lang="en-GB" sz="1400" i="1"/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400" i="1"/>
                                          </m:ctrlPr>
                                        </m:fPr>
                                        <m:num>
                                          <m:r>
                                            <a:rPr lang="en-US" sz="1400" i="1"/>
                                            <m:t>180</m:t>
                                          </m:r>
                                        </m:num>
                                        <m:den>
                                          <m:r>
                                            <a:rPr lang="en-US" sz="1400" i="1"/>
                                            <m:t>𝜋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1400" i="1"/>
                                    <m:t>+360,  ∆</m:t>
                                  </m:r>
                                  <m:r>
                                    <a:rPr lang="en-US" sz="1400" i="1"/>
                                    <m:t>𝑦</m:t>
                                  </m:r>
                                  <m:r>
                                    <a:rPr lang="en-US" sz="1400" i="1"/>
                                    <m:t>&lt;0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1400" i="1"/>
                                  </m:ctrlPr>
                                </m:funcPr>
                                <m:fName>
                                  <m:r>
                                    <a:rPr lang="en-US" sz="1400" b="0" i="0" smtClean="0">
                                      <a:latin typeface="Cambria Math"/>
                                    </a:rPr>
                                    <m:t>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/>
                                    <m:t>arctan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1400" i="1"/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400" i="1"/>
                                          </m:ctrlPr>
                                        </m:fPr>
                                        <m:num>
                                          <m:r>
                                            <a:rPr lang="en-US" sz="1400" i="1"/>
                                            <m:t>∆</m:t>
                                          </m:r>
                                          <m:r>
                                            <a:rPr lang="en-US" sz="1400" i="1"/>
                                            <m:t>𝑦</m:t>
                                          </m:r>
                                        </m:num>
                                        <m:den>
                                          <m:r>
                                            <a:rPr lang="en-US" sz="1400" i="1"/>
                                            <m:t>∆</m:t>
                                          </m:r>
                                          <m:r>
                                            <a:rPr lang="en-US" sz="1400" i="1"/>
                                            <m:t>𝑥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1400" i="1"/>
                                    <m:t>∗ </m:t>
                                  </m:r>
                                  <m:d>
                                    <m:dPr>
                                      <m:ctrlPr>
                                        <a:rPr lang="en-GB" sz="1400" i="1"/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400" i="1"/>
                                          </m:ctrlPr>
                                        </m:fPr>
                                        <m:num>
                                          <m:r>
                                            <a:rPr lang="en-US" sz="1400" i="1"/>
                                            <m:t>180</m:t>
                                          </m:r>
                                        </m:num>
                                        <m:den>
                                          <m:r>
                                            <a:rPr lang="en-US" sz="1400" i="1"/>
                                            <m:t>𝜋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sz="1400" i="1"/>
                                    <m:t>, </m:t>
                                  </m:r>
                                  <m:r>
                                    <a:rPr lang="en-US" sz="1400" i="1" smtClean="0"/>
                                    <m:t> </m:t>
                                  </m:r>
                                  <m:r>
                                    <a:rPr lang="en-US" sz="1400" i="1"/>
                                    <m:t>∆</m:t>
                                  </m:r>
                                  <m:r>
                                    <a:rPr lang="en-US" sz="1400" i="1"/>
                                    <m:t>𝑥</m:t>
                                  </m:r>
                                  <m:r>
                                    <a:rPr lang="en-US" sz="1400" i="1"/>
                                    <m:t>&gt;0</m:t>
                                  </m:r>
                                </m:e>
                              </m:func>
                              <m:r>
                                <a:rPr lang="en-US" sz="1400" i="1"/>
                                <m:t>, ∆</m:t>
                              </m:r>
                              <m:r>
                                <a:rPr lang="en-US" sz="1400" i="1"/>
                                <m:t>𝑦</m:t>
                              </m:r>
                              <m:r>
                                <a:rPr lang="en-US" sz="1400" i="1"/>
                                <m:t> 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2502932"/>
                <a:ext cx="6477000" cy="160640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2509514"/>
                  </p:ext>
                </p:extLst>
              </p:nvPr>
            </p:nvGraphicFramePr>
            <p:xfrm>
              <a:off x="4267200" y="4800600"/>
              <a:ext cx="2880360" cy="13716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63270"/>
                    <a:gridCol w="1282700"/>
                    <a:gridCol w="834390"/>
                  </a:tblGrid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Rule No.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9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>
                                        <a:effectLst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900">
                                        <a:effectLst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Nilai Fitur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1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9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>
                                      <a:effectLst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900">
                                      <a:effectLst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900">
                              <a:effectLst/>
                            </a:rPr>
                            <a:t> = 0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9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2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9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>
                                      <a:effectLst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900">
                                      <a:effectLst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900">
                              <a:effectLst/>
                            </a:rPr>
                            <a:t> &gt; 314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8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3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9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>
                                      <a:effectLst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900">
                                      <a:effectLst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900">
                              <a:effectLst/>
                            </a:rPr>
                            <a:t> &gt; 269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7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4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9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>
                                      <a:effectLst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900">
                                      <a:effectLst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900">
                              <a:effectLst/>
                            </a:rPr>
                            <a:t> &gt; 224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6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5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9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>
                                      <a:effectLst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900">
                                      <a:effectLst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900">
                              <a:effectLst/>
                            </a:rPr>
                            <a:t> &gt; 179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5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6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9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>
                                      <a:effectLst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900">
                                      <a:effectLst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900">
                              <a:effectLst/>
                            </a:rPr>
                            <a:t> &gt; 134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4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7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9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>
                                      <a:effectLst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900">
                                      <a:effectLst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900">
                              <a:effectLst/>
                            </a:rPr>
                            <a:t> &gt; 89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3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8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9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>
                                      <a:effectLst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900">
                                      <a:effectLst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900">
                              <a:effectLst/>
                            </a:rPr>
                            <a:t> &gt; 44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2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9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9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>
                                      <a:effectLst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900">
                                      <a:effectLst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900">
                              <a:effectLst/>
                            </a:rPr>
                            <a:t> &gt; 0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 dirty="0">
                              <a:effectLst/>
                            </a:rPr>
                            <a:t>1</a:t>
                          </a:r>
                          <a:endParaRPr lang="en-GB" sz="11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2509514"/>
                  </p:ext>
                </p:extLst>
              </p:nvPr>
            </p:nvGraphicFramePr>
            <p:xfrm>
              <a:off x="4267200" y="4800600"/>
              <a:ext cx="2880360" cy="13716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63270"/>
                    <a:gridCol w="1282700"/>
                    <a:gridCol w="834390"/>
                  </a:tblGrid>
                  <a:tr h="1371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Rule No.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6"/>
                          <a:stretch>
                            <a:fillRect l="-59242" t="-26087" r="-64929" b="-9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Nilai Fitur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1371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1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6"/>
                          <a:stretch>
                            <a:fillRect l="-59242" t="-131818" r="-64929" b="-86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9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1371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2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6"/>
                          <a:stretch>
                            <a:fillRect l="-59242" t="-221739" r="-64929" b="-7304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8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1371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3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6"/>
                          <a:stretch>
                            <a:fillRect l="-59242" t="-336364" r="-64929" b="-66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7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1371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4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6"/>
                          <a:stretch>
                            <a:fillRect l="-59242" t="-417391" r="-64929" b="-5347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6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1371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5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6"/>
                          <a:stretch>
                            <a:fillRect l="-59242" t="-540909" r="-64929" b="-45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5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1371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6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6"/>
                          <a:stretch>
                            <a:fillRect l="-59242" t="-613043" r="-64929" b="-33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4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1371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7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6"/>
                          <a:stretch>
                            <a:fillRect l="-59242" t="-745455" r="-64929" b="-25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3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1371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8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6"/>
                          <a:stretch>
                            <a:fillRect l="-59242" t="-808696" r="-64929" b="-14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2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  <a:tr h="1371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>
                              <a:effectLst/>
                            </a:rPr>
                            <a:t>9</a:t>
                          </a:r>
                          <a:endParaRPr lang="en-GB" sz="11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6"/>
                          <a:stretch>
                            <a:fillRect l="-59242" t="-950000" r="-64929" b="-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900" dirty="0">
                              <a:effectLst/>
                            </a:rPr>
                            <a:t>1</a:t>
                          </a:r>
                          <a:endParaRPr lang="en-GB" sz="11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Calibri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4049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620000" cy="1143000"/>
          </a:xfrm>
        </p:spPr>
        <p:txBody>
          <a:bodyPr/>
          <a:lstStyle/>
          <a:p>
            <a:r>
              <a:rPr lang="en-US" dirty="0" err="1" smtClean="0"/>
              <a:t>Implementasi</a:t>
            </a:r>
            <a:r>
              <a:rPr lang="en-US" dirty="0" smtClean="0"/>
              <a:t> : </a:t>
            </a:r>
            <a:r>
              <a:rPr lang="en-US" dirty="0" err="1" smtClean="0"/>
              <a:t>Antarmuka</a:t>
            </a:r>
            <a:r>
              <a:rPr lang="en-US" dirty="0" smtClean="0"/>
              <a:t> </a:t>
            </a:r>
            <a:endParaRPr lang="en-GB" dirty="0"/>
          </a:p>
        </p:txBody>
      </p:sp>
      <p:pic>
        <p:nvPicPr>
          <p:cNvPr id="6146" name="Picture 2" descr="E:\Kuliah\TUGAS AKHIR\TABI\BAHAN BUKU\Aplikasi\Penulis\0. Prepa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1752600"/>
            <a:ext cx="6248400" cy="385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29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Implementasi</a:t>
            </a:r>
            <a:r>
              <a:rPr lang="en-US" dirty="0" smtClean="0"/>
              <a:t> :</a:t>
            </a:r>
            <a:r>
              <a:rPr lang="en-US" dirty="0"/>
              <a:t> </a:t>
            </a:r>
            <a:r>
              <a:rPr lang="en-US" dirty="0" err="1" smtClean="0"/>
              <a:t>Ekstraksi</a:t>
            </a:r>
            <a:r>
              <a:rPr lang="en-US" dirty="0" smtClean="0"/>
              <a:t> </a:t>
            </a:r>
            <a:r>
              <a:rPr lang="en-US" dirty="0" err="1" smtClean="0"/>
              <a:t>Fitur</a:t>
            </a:r>
            <a:endParaRPr lang="en-GB" dirty="0"/>
          </a:p>
        </p:txBody>
      </p:sp>
      <p:pic>
        <p:nvPicPr>
          <p:cNvPr id="7171" name="Picture 3" descr="E:\Kuliah\TUGAS AKHIR\TABI\BAHAN BUKU\Flowchart Ekstraksi Fitur PP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447799"/>
            <a:ext cx="5257801" cy="50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62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6200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Implementasi</a:t>
            </a:r>
            <a:r>
              <a:rPr lang="en-US" dirty="0" smtClean="0"/>
              <a:t> : </a:t>
            </a:r>
            <a:r>
              <a:rPr lang="en-US" dirty="0" err="1" smtClean="0"/>
              <a:t>Ekstraksi</a:t>
            </a:r>
            <a:r>
              <a:rPr lang="en-US" dirty="0" smtClean="0"/>
              <a:t> </a:t>
            </a:r>
            <a:r>
              <a:rPr lang="en-US" dirty="0" err="1" smtClean="0"/>
              <a:t>Fitur</a:t>
            </a:r>
            <a:r>
              <a:rPr lang="en-US" dirty="0" smtClean="0"/>
              <a:t> </a:t>
            </a:r>
            <a:r>
              <a:rPr lang="en-US" dirty="0" err="1" smtClean="0"/>
              <a:t>Statis</a:t>
            </a:r>
            <a:endParaRPr lang="en-GB" dirty="0"/>
          </a:p>
        </p:txBody>
      </p:sp>
      <p:pic>
        <p:nvPicPr>
          <p:cNvPr id="2049" name="Picture 1" descr="E:\Kuliah\TUGAS AKHIR\TABI\BAHAN BUKU\kinectskelet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90" y="1680714"/>
            <a:ext cx="3791938" cy="302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843337" y="1624445"/>
            <a:ext cx="2148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Joint yang </a:t>
            </a:r>
            <a:r>
              <a:rPr lang="en-US" dirty="0" err="1" smtClean="0"/>
              <a:t>digunakan</a:t>
            </a:r>
            <a:endParaRPr lang="en-US" dirty="0" smtClean="0"/>
          </a:p>
          <a:p>
            <a:r>
              <a:rPr lang="en-US" dirty="0" smtClean="0"/>
              <a:t>4.5.6.7.8.9.10.11.20</a:t>
            </a:r>
            <a:endParaRPr lang="en-GB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645936"/>
              </p:ext>
            </p:extLst>
          </p:nvPr>
        </p:nvGraphicFramePr>
        <p:xfrm>
          <a:off x="4155783" y="5257800"/>
          <a:ext cx="3847465" cy="1341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2065"/>
                <a:gridCol w="1282700"/>
                <a:gridCol w="1282700"/>
              </a:tblGrid>
              <a:tr h="1676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Vektor2 (</a:t>
                      </a:r>
                      <a:r>
                        <a:rPr lang="en-US" sz="1100" dirty="0" err="1">
                          <a:effectLst/>
                        </a:rPr>
                        <a:t>x,y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  <a:endParaRPr lang="en-GB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Sudut</a:t>
                      </a:r>
                      <a:r>
                        <a:rPr lang="en-US" sz="1100" dirty="0">
                          <a:effectLst/>
                        </a:rPr>
                        <a:t> (float)</a:t>
                      </a:r>
                      <a:endParaRPr lang="en-GB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Jarak (float)</a:t>
                      </a:r>
                      <a:endParaRPr lang="en-GB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SR -&gt; ER</a:t>
                      </a:r>
                      <a:endParaRPr lang="en-GB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100">
                          <a:effectLst/>
                        </a:rPr>
                        <a:t>∠</a:t>
                      </a:r>
                      <a:r>
                        <a:rPr lang="en-US" sz="1100">
                          <a:effectLst/>
                        </a:rPr>
                        <a:t> SS – SR – ER</a:t>
                      </a:r>
                      <a:endParaRPr lang="en-GB" sz="120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 rowSpan="7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HR – HL</a:t>
                      </a:r>
                      <a:endParaRPr lang="en-GB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ER -&gt; WR</a:t>
                      </a:r>
                      <a:endParaRPr lang="en-GB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∠ SR – ER – WR</a:t>
                      </a:r>
                      <a:endParaRPr lang="en-GB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WR -&gt; HR</a:t>
                      </a:r>
                      <a:endParaRPr lang="en-GB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∠ ER – WR – HR</a:t>
                      </a:r>
                      <a:endParaRPr lang="en-GB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SL -&gt; EL</a:t>
                      </a:r>
                      <a:endParaRPr lang="en-GB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100">
                          <a:effectLst/>
                        </a:rPr>
                        <a:t>∠</a:t>
                      </a:r>
                      <a:r>
                        <a:rPr lang="en-US" sz="1100">
                          <a:effectLst/>
                        </a:rPr>
                        <a:t> SS – SL – EL</a:t>
                      </a:r>
                      <a:endParaRPr lang="en-GB" sz="120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EL -&gt; WL</a:t>
                      </a:r>
                      <a:endParaRPr lang="en-GB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∠ SL – EL – WL</a:t>
                      </a:r>
                      <a:endParaRPr lang="en-GB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WL -&gt; HL</a:t>
                      </a:r>
                      <a:endParaRPr lang="en-GB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∠ EL – WL – HL</a:t>
                      </a:r>
                      <a:endParaRPr lang="en-GB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HR -&gt; HL</a:t>
                      </a:r>
                      <a:endParaRPr lang="en-GB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GB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829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Implementasi</a:t>
            </a:r>
            <a:r>
              <a:rPr lang="en-US" dirty="0" smtClean="0"/>
              <a:t> : </a:t>
            </a:r>
            <a:r>
              <a:rPr lang="en-US" dirty="0" err="1" smtClean="0"/>
              <a:t>Ekstraksi</a:t>
            </a:r>
            <a:r>
              <a:rPr lang="en-US" dirty="0" smtClean="0"/>
              <a:t> </a:t>
            </a:r>
            <a:r>
              <a:rPr lang="en-US" dirty="0" err="1" smtClean="0"/>
              <a:t>Fitur</a:t>
            </a:r>
            <a:r>
              <a:rPr lang="en-US" dirty="0" smtClean="0"/>
              <a:t> </a:t>
            </a:r>
            <a:r>
              <a:rPr lang="en-US" dirty="0" err="1" smtClean="0"/>
              <a:t>Dinamis</a:t>
            </a:r>
            <a:endParaRPr lang="en-GB" dirty="0"/>
          </a:p>
        </p:txBody>
      </p:sp>
      <p:pic>
        <p:nvPicPr>
          <p:cNvPr id="3" name="Picture 1" descr="E:\Kuliah\TUGAS AKHIR\TABI\BAHAN BUKU\kinectskelet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37385"/>
            <a:ext cx="3826231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43337" y="1624445"/>
            <a:ext cx="2148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Joint yang </a:t>
            </a:r>
            <a:r>
              <a:rPr lang="en-US" dirty="0" err="1" smtClean="0"/>
              <a:t>digunakan</a:t>
            </a:r>
            <a:endParaRPr lang="en-US" dirty="0" smtClean="0"/>
          </a:p>
          <a:p>
            <a:r>
              <a:rPr lang="en-US" dirty="0" smtClean="0"/>
              <a:t>1.2.7.11</a:t>
            </a:r>
            <a:endParaRPr lang="en-GB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825495"/>
              </p:ext>
            </p:extLst>
          </p:nvPr>
        </p:nvGraphicFramePr>
        <p:xfrm>
          <a:off x="5257800" y="5257800"/>
          <a:ext cx="2854325" cy="838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97025"/>
                <a:gridCol w="1257300"/>
              </a:tblGrid>
              <a:tr h="1657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100" dirty="0">
                          <a:effectLst/>
                        </a:rPr>
                        <a:t>Fitur</a:t>
                      </a:r>
                      <a:endParaRPr lang="en-GB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100" dirty="0">
                          <a:effectLst/>
                        </a:rPr>
                        <a:t>Indeks Fitur</a:t>
                      </a:r>
                      <a:endParaRPr lang="en-GB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1638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100">
                          <a:effectLst/>
                        </a:rPr>
                        <a:t>Kuantisasi Tangan Kiri</a:t>
                      </a:r>
                      <a:endParaRPr lang="en-GB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100">
                          <a:effectLst/>
                        </a:rPr>
                        <a:t>Fitur ke 1 s.d. 18</a:t>
                      </a:r>
                      <a:endParaRPr lang="en-GB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38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100">
                          <a:effectLst/>
                        </a:rPr>
                        <a:t>Kuantisasi Tangan Kanan</a:t>
                      </a:r>
                      <a:endParaRPr lang="en-GB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100">
                          <a:effectLst/>
                        </a:rPr>
                        <a:t>Fitur ke 19 s.d. 36</a:t>
                      </a:r>
                      <a:endParaRPr lang="en-GB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38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100">
                          <a:effectLst/>
                        </a:rPr>
                        <a:t>Posisi Tangan Kiri</a:t>
                      </a:r>
                      <a:endParaRPr lang="en-GB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100">
                          <a:effectLst/>
                        </a:rPr>
                        <a:t>Fitur ke 37</a:t>
                      </a:r>
                      <a:endParaRPr lang="en-GB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38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100">
                          <a:effectLst/>
                        </a:rPr>
                        <a:t>Posisi Tangan Kanan</a:t>
                      </a:r>
                      <a:endParaRPr lang="en-GB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100" dirty="0">
                          <a:effectLst/>
                        </a:rPr>
                        <a:t>Fitur ke 38</a:t>
                      </a:r>
                      <a:endParaRPr lang="en-GB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851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Data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1639019"/>
            <a:ext cx="464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Proses Training data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Training Data </a:t>
            </a:r>
            <a:r>
              <a:rPr lang="en-US" dirty="0" err="1" smtClean="0"/>
              <a:t>Statis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Training Data </a:t>
            </a:r>
            <a:r>
              <a:rPr lang="en-US" dirty="0" err="1" smtClean="0"/>
              <a:t>Dinamis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016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Klasifikasi</a:t>
            </a:r>
            <a:r>
              <a:rPr lang="en-US" dirty="0" smtClean="0"/>
              <a:t> </a:t>
            </a:r>
            <a:r>
              <a:rPr lang="en-US" dirty="0" err="1" smtClean="0"/>
              <a:t>Fitur</a:t>
            </a:r>
            <a:r>
              <a:rPr lang="en-US" dirty="0" smtClean="0"/>
              <a:t> </a:t>
            </a:r>
            <a:r>
              <a:rPr lang="en-US" dirty="0" err="1" smtClean="0"/>
              <a:t>Statis</a:t>
            </a:r>
            <a:endParaRPr lang="en-GB" dirty="0"/>
          </a:p>
        </p:txBody>
      </p:sp>
      <p:pic>
        <p:nvPicPr>
          <p:cNvPr id="10242" name="Picture 2" descr="E:\Kuliah\TUGAS AKHIR\TABI\BAHAN BUKU\Decision Tree 10 Stati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62" y="1752600"/>
            <a:ext cx="688657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56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Klasifikasi</a:t>
            </a:r>
            <a:r>
              <a:rPr lang="en-US" dirty="0" smtClean="0"/>
              <a:t> </a:t>
            </a:r>
            <a:r>
              <a:rPr lang="en-US" dirty="0" err="1" smtClean="0"/>
              <a:t>Fitur</a:t>
            </a:r>
            <a:r>
              <a:rPr lang="en-US" dirty="0" smtClean="0"/>
              <a:t> </a:t>
            </a:r>
            <a:r>
              <a:rPr lang="en-US" dirty="0" err="1" smtClean="0"/>
              <a:t>Dinamis</a:t>
            </a:r>
            <a:endParaRPr lang="en-GB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1121921"/>
              </p:ext>
            </p:extLst>
          </p:nvPr>
        </p:nvGraphicFramePr>
        <p:xfrm>
          <a:off x="381000" y="1981200"/>
          <a:ext cx="8544983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" name="Visio" r:id="rId3" imgW="23907839" imgH="7886523" progId="Visio.Drawing.15">
                  <p:embed/>
                </p:oleObj>
              </mc:Choice>
              <mc:Fallback>
                <p:oleObj name="Visio" r:id="rId3" imgW="23907839" imgH="78865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1000" y="1981200"/>
                        <a:ext cx="8544983" cy="281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990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Implementasi</a:t>
            </a:r>
            <a:r>
              <a:rPr lang="en-US" dirty="0" smtClean="0"/>
              <a:t> Testing Data</a:t>
            </a:r>
            <a:endParaRPr lang="en-GB" dirty="0"/>
          </a:p>
        </p:txBody>
      </p:sp>
      <p:pic>
        <p:nvPicPr>
          <p:cNvPr id="11266" name="Picture 2" descr="E:\Kuliah\TUGAS AKHIR\TABI\BAHAN BUKU\Flowchart Testing Dat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371600"/>
            <a:ext cx="267466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54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Uji</a:t>
            </a:r>
            <a:r>
              <a:rPr lang="en-US" dirty="0" smtClean="0"/>
              <a:t> </a:t>
            </a:r>
            <a:r>
              <a:rPr lang="en-US" dirty="0" err="1" smtClean="0"/>
              <a:t>Coba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143000" y="1752600"/>
            <a:ext cx="6172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 </a:t>
            </a:r>
            <a:r>
              <a:rPr lang="en-US" dirty="0" err="1" smtClean="0"/>
              <a:t>gerakan</a:t>
            </a:r>
            <a:r>
              <a:rPr lang="en-US" dirty="0" smtClean="0"/>
              <a:t> </a:t>
            </a:r>
            <a:r>
              <a:rPr lang="en-US" dirty="0" err="1" smtClean="0"/>
              <a:t>bahasa</a:t>
            </a:r>
            <a:r>
              <a:rPr lang="en-US" dirty="0" smtClean="0"/>
              <a:t> </a:t>
            </a:r>
            <a:r>
              <a:rPr lang="en-US" dirty="0" err="1" smtClean="0"/>
              <a:t>isyarat</a:t>
            </a:r>
            <a:r>
              <a:rPr lang="en-US" dirty="0" smtClean="0"/>
              <a:t> 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masing</a:t>
            </a:r>
            <a:r>
              <a:rPr lang="en-US" dirty="0" smtClean="0"/>
              <a:t> </a:t>
            </a:r>
            <a:r>
              <a:rPr lang="en-US" dirty="0" err="1" smtClean="0"/>
              <a:t>masing</a:t>
            </a:r>
            <a:r>
              <a:rPr lang="en-US" dirty="0" smtClean="0"/>
              <a:t> </a:t>
            </a:r>
            <a:r>
              <a:rPr lang="en-US" dirty="0" err="1" smtClean="0"/>
              <a:t>sebanyak</a:t>
            </a:r>
            <a:r>
              <a:rPr lang="en-US" dirty="0" smtClean="0"/>
              <a:t> 5x </a:t>
            </a:r>
          </a:p>
          <a:p>
            <a:r>
              <a:rPr lang="en-US" dirty="0" smtClean="0"/>
              <a:t>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Skenario</a:t>
            </a:r>
            <a:r>
              <a:rPr lang="en-US" dirty="0" smtClean="0"/>
              <a:t> </a:t>
            </a:r>
            <a:r>
              <a:rPr lang="en-US" dirty="0" err="1" smtClean="0"/>
              <a:t>pengujian</a:t>
            </a:r>
            <a:r>
              <a:rPr lang="en-US" dirty="0" smtClean="0"/>
              <a:t> </a:t>
            </a:r>
            <a:r>
              <a:rPr lang="en-US" dirty="0" err="1" smtClean="0"/>
              <a:t>pertama</a:t>
            </a:r>
            <a:r>
              <a:rPr lang="en-US" dirty="0" smtClean="0"/>
              <a:t> </a:t>
            </a:r>
            <a:r>
              <a:rPr lang="en-US" dirty="0" err="1" smtClean="0"/>
              <a:t>dilakukkan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klasifikasi</a:t>
            </a:r>
            <a:r>
              <a:rPr lang="en-US" dirty="0" smtClean="0"/>
              <a:t> data </a:t>
            </a:r>
            <a:r>
              <a:rPr lang="en-US" dirty="0" err="1" smtClean="0"/>
              <a:t>statis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dinamis</a:t>
            </a:r>
            <a:r>
              <a:rPr lang="en-US" dirty="0" smtClean="0"/>
              <a:t> yang </a:t>
            </a:r>
            <a:r>
              <a:rPr lang="en-US" dirty="0" err="1" smtClean="0"/>
              <a:t>dijadikan</a:t>
            </a:r>
            <a:r>
              <a:rPr lang="en-US" dirty="0" smtClean="0"/>
              <a:t> </a:t>
            </a:r>
            <a:r>
              <a:rPr lang="en-US" dirty="0" err="1" smtClean="0"/>
              <a:t>satu</a:t>
            </a:r>
            <a:r>
              <a:rPr lang="en-US" dirty="0" smtClean="0"/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Skenario</a:t>
            </a:r>
            <a:r>
              <a:rPr lang="en-US" dirty="0" smtClean="0"/>
              <a:t> </a:t>
            </a:r>
            <a:r>
              <a:rPr lang="en-US" dirty="0" err="1" smtClean="0"/>
              <a:t>pengujian</a:t>
            </a:r>
            <a:r>
              <a:rPr lang="en-US" dirty="0" smtClean="0"/>
              <a:t> </a:t>
            </a:r>
            <a:r>
              <a:rPr lang="en-US" dirty="0" err="1" smtClean="0"/>
              <a:t>berikutnya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klasifikasi</a:t>
            </a:r>
            <a:r>
              <a:rPr lang="en-US" dirty="0" smtClean="0"/>
              <a:t> data </a:t>
            </a:r>
            <a:r>
              <a:rPr lang="en-US" dirty="0" err="1" smtClean="0"/>
              <a:t>statis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dinamis</a:t>
            </a:r>
            <a:r>
              <a:rPr lang="en-US" dirty="0" smtClean="0"/>
              <a:t> yang </a:t>
            </a:r>
            <a:r>
              <a:rPr lang="en-US" dirty="0" err="1" smtClean="0"/>
              <a:t>dipisahkan</a:t>
            </a:r>
            <a:r>
              <a:rPr lang="en-US" dirty="0" smtClean="0"/>
              <a:t>.	</a:t>
            </a:r>
          </a:p>
        </p:txBody>
      </p:sp>
    </p:spTree>
    <p:extLst>
      <p:ext uri="{BB962C8B-B14F-4D97-AF65-F5344CB8AC3E}">
        <p14:creationId xmlns:p14="http://schemas.microsoft.com/office/powerpoint/2010/main" val="41364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Bahasa </a:t>
            </a:r>
            <a:r>
              <a:rPr lang="en-US" dirty="0" err="1" smtClean="0"/>
              <a:t>Isyarat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762000" y="2102151"/>
            <a:ext cx="670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Media </a:t>
            </a:r>
            <a:r>
              <a:rPr lang="en-US" dirty="0" err="1" smtClean="0"/>
              <a:t>Komunikasi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 smtClean="0"/>
              <a:t>Sistem</a:t>
            </a:r>
            <a:r>
              <a:rPr lang="en-US" dirty="0" smtClean="0"/>
              <a:t> </a:t>
            </a:r>
            <a:r>
              <a:rPr lang="en-US" dirty="0" err="1" smtClean="0"/>
              <a:t>Isyarat</a:t>
            </a:r>
            <a:r>
              <a:rPr lang="en-US" dirty="0" smtClean="0"/>
              <a:t> Bahasa Indonesia (SIBI)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 smtClean="0"/>
              <a:t>Terdiri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dua</a:t>
            </a:r>
            <a:r>
              <a:rPr lang="en-US" dirty="0" smtClean="0"/>
              <a:t> </a:t>
            </a:r>
            <a:r>
              <a:rPr lang="en-US" dirty="0" err="1" smtClean="0"/>
              <a:t>kategori</a:t>
            </a:r>
            <a:r>
              <a:rPr lang="en-US" dirty="0" smtClean="0"/>
              <a:t>: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smtClean="0"/>
              <a:t>Bahasa </a:t>
            </a:r>
            <a:r>
              <a:rPr lang="en-US" dirty="0" err="1" smtClean="0"/>
              <a:t>Isyarat</a:t>
            </a:r>
            <a:r>
              <a:rPr lang="en-US" dirty="0" smtClean="0"/>
              <a:t> </a:t>
            </a:r>
            <a:r>
              <a:rPr lang="en-US" dirty="0" err="1" smtClean="0"/>
              <a:t>Statis</a:t>
            </a:r>
            <a:endParaRPr lang="en-US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smtClean="0"/>
              <a:t>Bahasa </a:t>
            </a:r>
            <a:r>
              <a:rPr lang="en-US" dirty="0" err="1" smtClean="0"/>
              <a:t>Isyarat</a:t>
            </a:r>
            <a:r>
              <a:rPr lang="en-US" dirty="0" smtClean="0"/>
              <a:t> </a:t>
            </a:r>
            <a:r>
              <a:rPr lang="en-US" dirty="0" err="1" smtClean="0"/>
              <a:t>Dinamis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276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Uji</a:t>
            </a:r>
            <a:r>
              <a:rPr lang="en-US" dirty="0" smtClean="0"/>
              <a:t> </a:t>
            </a:r>
            <a:r>
              <a:rPr lang="en-US" dirty="0" err="1" smtClean="0"/>
              <a:t>Coba</a:t>
            </a:r>
            <a:r>
              <a:rPr lang="en-US" dirty="0" smtClean="0"/>
              <a:t> : </a:t>
            </a:r>
            <a:r>
              <a:rPr lang="en-US" dirty="0" err="1" smtClean="0"/>
              <a:t>Penguji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990600" y="2057400"/>
            <a:ext cx="746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Skenario</a:t>
            </a:r>
            <a:r>
              <a:rPr lang="en-US" dirty="0"/>
              <a:t> 1 : </a:t>
            </a:r>
            <a:r>
              <a:rPr lang="en-US" dirty="0" err="1" smtClean="0"/>
              <a:t>Pengujian</a:t>
            </a:r>
            <a:r>
              <a:rPr lang="en-US" dirty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klasifikasi</a:t>
            </a:r>
            <a:r>
              <a:rPr lang="en-US" dirty="0" smtClean="0"/>
              <a:t> data </a:t>
            </a:r>
            <a:r>
              <a:rPr lang="en-US" dirty="0" err="1" smtClean="0"/>
              <a:t>statis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dinamis</a:t>
            </a:r>
            <a:r>
              <a:rPr lang="en-US" dirty="0" smtClean="0"/>
              <a:t> yang </a:t>
            </a:r>
            <a:r>
              <a:rPr lang="en-US" dirty="0" err="1" smtClean="0"/>
              <a:t>digabung</a:t>
            </a:r>
            <a:r>
              <a:rPr lang="en-US" dirty="0"/>
              <a:t> ,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penulis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 </a:t>
            </a:r>
            <a:r>
              <a:rPr lang="en-US" dirty="0" err="1"/>
              <a:t>badan</a:t>
            </a:r>
            <a:r>
              <a:rPr lang="en-US" dirty="0"/>
              <a:t> 179 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Skenario</a:t>
            </a:r>
            <a:r>
              <a:rPr lang="en-US" dirty="0"/>
              <a:t> </a:t>
            </a:r>
            <a:r>
              <a:rPr lang="en-US" dirty="0" smtClean="0"/>
              <a:t>2 </a:t>
            </a:r>
            <a:r>
              <a:rPr lang="en-US" dirty="0"/>
              <a:t>: </a:t>
            </a:r>
            <a:r>
              <a:rPr lang="en-US" dirty="0" err="1" smtClean="0"/>
              <a:t>Pengujian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/>
              <a:t>klasifikasi</a:t>
            </a:r>
            <a:r>
              <a:rPr lang="en-US" dirty="0"/>
              <a:t> data </a:t>
            </a:r>
            <a:r>
              <a:rPr lang="en-US" dirty="0" err="1"/>
              <a:t>statis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dinamis</a:t>
            </a:r>
            <a:r>
              <a:rPr lang="en-US" dirty="0"/>
              <a:t> yang </a:t>
            </a:r>
            <a:r>
              <a:rPr lang="en-US" dirty="0" err="1" smtClean="0"/>
              <a:t>dipisah</a:t>
            </a:r>
            <a:r>
              <a:rPr lang="en-US" dirty="0" smtClean="0"/>
              <a:t>,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penulis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 </a:t>
            </a:r>
            <a:r>
              <a:rPr lang="en-US" dirty="0" err="1"/>
              <a:t>badan</a:t>
            </a:r>
            <a:r>
              <a:rPr lang="en-US" dirty="0"/>
              <a:t> 179 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Skenario</a:t>
            </a:r>
            <a:r>
              <a:rPr lang="en-US" dirty="0" smtClean="0"/>
              <a:t> 3 : </a:t>
            </a:r>
            <a:r>
              <a:rPr lang="en-US" dirty="0" err="1" smtClean="0"/>
              <a:t>Pengujian</a:t>
            </a:r>
            <a:r>
              <a:rPr lang="en-US" dirty="0" smtClean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klasifikasi</a:t>
            </a:r>
            <a:r>
              <a:rPr lang="en-US" dirty="0"/>
              <a:t> data </a:t>
            </a:r>
            <a:r>
              <a:rPr lang="en-US" dirty="0" err="1"/>
              <a:t>statis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dinamis</a:t>
            </a:r>
            <a:r>
              <a:rPr lang="en-US" dirty="0"/>
              <a:t> yang </a:t>
            </a:r>
            <a:r>
              <a:rPr lang="en-US" dirty="0" err="1"/>
              <a:t>dipisah</a:t>
            </a:r>
            <a:r>
              <a:rPr lang="en-US" dirty="0"/>
              <a:t>,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pengguna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tinggi</a:t>
            </a:r>
            <a:r>
              <a:rPr lang="en-US" dirty="0" smtClean="0"/>
              <a:t> </a:t>
            </a:r>
            <a:r>
              <a:rPr lang="en-US" dirty="0" err="1" smtClean="0"/>
              <a:t>badan</a:t>
            </a:r>
            <a:r>
              <a:rPr lang="en-US" dirty="0" smtClean="0"/>
              <a:t> 172 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Skenario</a:t>
            </a:r>
            <a:r>
              <a:rPr lang="en-US" dirty="0"/>
              <a:t> </a:t>
            </a:r>
            <a:r>
              <a:rPr lang="en-US" dirty="0" smtClean="0"/>
              <a:t>4 : </a:t>
            </a: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klasifikasi</a:t>
            </a:r>
            <a:r>
              <a:rPr lang="en-US" dirty="0"/>
              <a:t> data </a:t>
            </a:r>
            <a:r>
              <a:rPr lang="en-US" dirty="0" err="1"/>
              <a:t>statis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dinamis</a:t>
            </a:r>
            <a:r>
              <a:rPr lang="en-US" dirty="0"/>
              <a:t> yang </a:t>
            </a:r>
            <a:r>
              <a:rPr lang="en-US" dirty="0" err="1"/>
              <a:t>dipisah</a:t>
            </a:r>
            <a:r>
              <a:rPr lang="en-US" dirty="0"/>
              <a:t>,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 smtClean="0"/>
              <a:t>pengguna</a:t>
            </a:r>
            <a:r>
              <a:rPr lang="en-US" dirty="0" smtClean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 </a:t>
            </a:r>
            <a:r>
              <a:rPr lang="en-US" dirty="0" err="1"/>
              <a:t>badan</a:t>
            </a:r>
            <a:r>
              <a:rPr lang="en-US" dirty="0"/>
              <a:t> </a:t>
            </a:r>
            <a:r>
              <a:rPr lang="en-US" dirty="0" smtClean="0"/>
              <a:t>161 cm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96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</a:t>
            </a:r>
            <a:r>
              <a:rPr lang="en-US" dirty="0" err="1" smtClean="0"/>
              <a:t>Percobaan</a:t>
            </a:r>
            <a:endParaRPr lang="en-GB" dirty="0"/>
          </a:p>
        </p:txBody>
      </p:sp>
      <p:pic>
        <p:nvPicPr>
          <p:cNvPr id="4" name="Testing Penulis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2925" y="1600200"/>
            <a:ext cx="8056563" cy="4525963"/>
          </a:xfrm>
        </p:spPr>
      </p:pic>
    </p:spTree>
    <p:extLst>
      <p:ext uri="{BB962C8B-B14F-4D97-AF65-F5344CB8AC3E}">
        <p14:creationId xmlns:p14="http://schemas.microsoft.com/office/powerpoint/2010/main" val="95907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Uji</a:t>
            </a:r>
            <a:r>
              <a:rPr lang="en-US" dirty="0" smtClean="0"/>
              <a:t> </a:t>
            </a:r>
            <a:r>
              <a:rPr lang="en-US" dirty="0" err="1" smtClean="0"/>
              <a:t>Coba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8291108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6604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86949" y="2967335"/>
            <a:ext cx="43701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5400" b="1" cap="all" spc="0" dirty="0" err="1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Terima</a:t>
            </a:r>
            <a:r>
              <a:rPr 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 </a:t>
            </a:r>
            <a:r>
              <a:rPr lang="en-US" sz="5400" b="1" cap="all" spc="0" dirty="0" err="1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Kasih</a:t>
            </a:r>
            <a:endParaRPr lang="en-US" sz="5400" b="1" cap="all" spc="0" dirty="0" smtClean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846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Bahasa </a:t>
            </a:r>
            <a:r>
              <a:rPr lang="en-US" dirty="0" err="1" smtClean="0"/>
              <a:t>Isyarat</a:t>
            </a:r>
            <a:r>
              <a:rPr lang="en-US" dirty="0" smtClean="0"/>
              <a:t> </a:t>
            </a:r>
            <a:r>
              <a:rPr lang="en-US" dirty="0" err="1" smtClean="0"/>
              <a:t>Statis</a:t>
            </a:r>
            <a:endParaRPr lang="en-GB" dirty="0"/>
          </a:p>
        </p:txBody>
      </p:sp>
      <p:pic>
        <p:nvPicPr>
          <p:cNvPr id="3" name="Content Placeholder 4">
            <a:extLst>
              <a:ext uri="{FF2B5EF4-FFF2-40B4-BE49-F238E27FC236}">
                <a16:creationId xmlns:lc="http://schemas.openxmlformats.org/drawingml/2006/lockedCanvas" xmlns:a16="http://schemas.microsoft.com/office/drawing/2014/main" xmlns="" id="{A1EA6B07-5FF1-45E5-98AB-995C2CBB275F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76400"/>
            <a:ext cx="5175246" cy="37829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43600" y="4569191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 smtClean="0"/>
              <a:t>Tampilan</a:t>
            </a:r>
            <a:r>
              <a:rPr lang="en-US" dirty="0" smtClean="0"/>
              <a:t> </a:t>
            </a:r>
            <a:r>
              <a:rPr lang="en-US" dirty="0" err="1" smtClean="0"/>
              <a:t>Tugas</a:t>
            </a:r>
            <a:r>
              <a:rPr lang="en-US" dirty="0" smtClean="0"/>
              <a:t> </a:t>
            </a:r>
            <a:r>
              <a:rPr lang="en-US" dirty="0" err="1" smtClean="0"/>
              <a:t>Akhir</a:t>
            </a:r>
            <a:r>
              <a:rPr lang="en-US" dirty="0"/>
              <a:t> </a:t>
            </a:r>
            <a:r>
              <a:rPr lang="en-US" dirty="0" err="1" smtClean="0"/>
              <a:t>Yohanes</a:t>
            </a:r>
            <a:r>
              <a:rPr lang="en-US" dirty="0" smtClean="0"/>
              <a:t> Aditya </a:t>
            </a:r>
            <a:r>
              <a:rPr lang="en-US" dirty="0" err="1" smtClean="0"/>
              <a:t>Sutanto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098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Bahasa </a:t>
            </a:r>
            <a:r>
              <a:rPr lang="en-US" dirty="0" err="1" smtClean="0"/>
              <a:t>Isyarat</a:t>
            </a:r>
            <a:r>
              <a:rPr lang="en-US" dirty="0" smtClean="0"/>
              <a:t> </a:t>
            </a:r>
            <a:r>
              <a:rPr lang="en-US" dirty="0" err="1" smtClean="0"/>
              <a:t>Dinamis</a:t>
            </a:r>
            <a:endParaRPr lang="en-GB" dirty="0"/>
          </a:p>
        </p:txBody>
      </p:sp>
      <p:pic>
        <p:nvPicPr>
          <p:cNvPr id="1026" name="Picture 2" descr="E:\Kuliah\TUGAS AKHIR\Referensi\TAkisgan-master\Laporan\Lampiran\Lampiran B\Yahya\Yahya Kija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1676401"/>
            <a:ext cx="616806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72861" y="4578413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 smtClean="0"/>
              <a:t>Tampilan</a:t>
            </a:r>
            <a:r>
              <a:rPr lang="en-US" dirty="0" smtClean="0"/>
              <a:t> </a:t>
            </a:r>
            <a:r>
              <a:rPr lang="en-US" dirty="0" err="1" smtClean="0"/>
              <a:t>Tugas</a:t>
            </a:r>
            <a:r>
              <a:rPr lang="en-US" dirty="0" smtClean="0"/>
              <a:t> </a:t>
            </a:r>
            <a:r>
              <a:rPr lang="en-US" dirty="0" err="1" smtClean="0"/>
              <a:t>Akhir</a:t>
            </a:r>
            <a:r>
              <a:rPr lang="en-US" dirty="0"/>
              <a:t> </a:t>
            </a:r>
            <a:r>
              <a:rPr lang="en-US" dirty="0" err="1" smtClean="0"/>
              <a:t>Yahya</a:t>
            </a:r>
            <a:r>
              <a:rPr lang="en-US" dirty="0" smtClean="0"/>
              <a:t> </a:t>
            </a:r>
            <a:r>
              <a:rPr lang="en-US" dirty="0" err="1" smtClean="0"/>
              <a:t>Eka</a:t>
            </a:r>
            <a:r>
              <a:rPr lang="en-US" dirty="0" smtClean="0"/>
              <a:t> </a:t>
            </a:r>
            <a:r>
              <a:rPr lang="en-US" dirty="0" err="1" smtClean="0"/>
              <a:t>Nugyasa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085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Rumusan</a:t>
            </a:r>
            <a:r>
              <a:rPr lang="en-US" dirty="0"/>
              <a:t> </a:t>
            </a:r>
            <a:r>
              <a:rPr lang="en-US" dirty="0" err="1" smtClean="0"/>
              <a:t>Masalah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609600" y="2057400"/>
            <a:ext cx="723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Bagaimana</a:t>
            </a:r>
            <a:r>
              <a:rPr lang="en-US" dirty="0" smtClean="0"/>
              <a:t> </a:t>
            </a:r>
            <a:r>
              <a:rPr lang="en-US" dirty="0" err="1" smtClean="0"/>
              <a:t>mengintegrasikan</a:t>
            </a:r>
            <a:r>
              <a:rPr lang="en-US" dirty="0" smtClean="0"/>
              <a:t> </a:t>
            </a:r>
            <a:r>
              <a:rPr lang="en-US" dirty="0" err="1" smtClean="0"/>
              <a:t>fitur</a:t>
            </a:r>
            <a:r>
              <a:rPr lang="en-US" dirty="0" smtClean="0"/>
              <a:t> </a:t>
            </a:r>
            <a:r>
              <a:rPr lang="en-US" dirty="0" err="1" smtClean="0"/>
              <a:t>statis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dinamis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gerakan</a:t>
            </a:r>
            <a:r>
              <a:rPr lang="en-US" dirty="0" smtClean="0"/>
              <a:t> </a:t>
            </a:r>
            <a:r>
              <a:rPr lang="en-US" dirty="0" err="1" smtClean="0"/>
              <a:t>tangan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mendeteksi</a:t>
            </a:r>
            <a:r>
              <a:rPr lang="en-US" dirty="0" smtClean="0"/>
              <a:t> </a:t>
            </a:r>
            <a:r>
              <a:rPr lang="en-US" dirty="0" err="1" smtClean="0"/>
              <a:t>bahasa</a:t>
            </a:r>
            <a:r>
              <a:rPr lang="en-US" dirty="0" smtClean="0"/>
              <a:t> </a:t>
            </a:r>
            <a:r>
              <a:rPr lang="en-US" dirty="0" err="1" smtClean="0"/>
              <a:t>isyarat</a:t>
            </a:r>
            <a:r>
              <a:rPr lang="en-US" dirty="0" smtClean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Bagaimana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integrasi</a:t>
            </a:r>
            <a:r>
              <a:rPr lang="en-US" dirty="0" smtClean="0"/>
              <a:t> </a:t>
            </a:r>
            <a:r>
              <a:rPr lang="en-US" dirty="0" err="1" smtClean="0"/>
              <a:t>fitur</a:t>
            </a:r>
            <a:r>
              <a:rPr lang="en-US" dirty="0" smtClean="0"/>
              <a:t> </a:t>
            </a:r>
            <a:r>
              <a:rPr lang="en-US" dirty="0" err="1" smtClean="0"/>
              <a:t>statis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dinamis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mengenali</a:t>
            </a:r>
            <a:r>
              <a:rPr lang="en-US" dirty="0" smtClean="0"/>
              <a:t> </a:t>
            </a:r>
            <a:r>
              <a:rPr lang="en-US" dirty="0" err="1" smtClean="0"/>
              <a:t>gerakan</a:t>
            </a:r>
            <a:r>
              <a:rPr lang="en-US" dirty="0" smtClean="0"/>
              <a:t> yang </a:t>
            </a:r>
            <a:r>
              <a:rPr lang="en-US" dirty="0" err="1" smtClean="0"/>
              <a:t>telah</a:t>
            </a:r>
            <a:r>
              <a:rPr lang="en-US" dirty="0" smtClean="0"/>
              <a:t> </a:t>
            </a:r>
            <a:r>
              <a:rPr lang="en-US" dirty="0" err="1" smtClean="0"/>
              <a:t>ditentukan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pengguna</a:t>
            </a:r>
            <a:r>
              <a:rPr lang="en-US" dirty="0" smtClean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084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Tujuan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219200" y="1905000"/>
            <a:ext cx="662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Mengintegrasi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ekstraksi</a:t>
            </a:r>
            <a:r>
              <a:rPr lang="en-US" dirty="0"/>
              <a:t> </a:t>
            </a:r>
            <a:r>
              <a:rPr lang="en-US" dirty="0" err="1" smtClean="0"/>
              <a:t>fitur</a:t>
            </a:r>
            <a:r>
              <a:rPr lang="en-US" dirty="0" smtClean="0"/>
              <a:t> </a:t>
            </a:r>
            <a:r>
              <a:rPr lang="en-US" dirty="0" err="1" smtClean="0"/>
              <a:t>statis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dinamis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gerakan</a:t>
            </a:r>
            <a:r>
              <a:rPr lang="en-US" dirty="0" smtClean="0"/>
              <a:t> </a:t>
            </a:r>
            <a:r>
              <a:rPr lang="en-US" dirty="0" err="1" smtClean="0"/>
              <a:t>tangan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Kinect 2.0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mengenali</a:t>
            </a:r>
            <a:r>
              <a:rPr lang="en-US" dirty="0" smtClean="0"/>
              <a:t> </a:t>
            </a:r>
            <a:r>
              <a:rPr lang="en-US" dirty="0" err="1" smtClean="0"/>
              <a:t>bahasa</a:t>
            </a:r>
            <a:r>
              <a:rPr lang="en-US" dirty="0" smtClean="0"/>
              <a:t> </a:t>
            </a:r>
            <a:r>
              <a:rPr lang="en-US" dirty="0" err="1" smtClean="0"/>
              <a:t>isyarat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630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Manfaat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33400" y="1792069"/>
            <a:ext cx="693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/>
              <a:t>mengenali bahasa isyarat </a:t>
            </a:r>
            <a:r>
              <a:rPr lang="en-US" dirty="0" err="1"/>
              <a:t>statis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/>
              <a:t>isyarat</a:t>
            </a:r>
            <a:r>
              <a:rPr lang="en-US" dirty="0"/>
              <a:t> </a:t>
            </a:r>
            <a:r>
              <a:rPr lang="en-US" dirty="0" err="1"/>
              <a:t>dinamis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orang </a:t>
            </a:r>
            <a:r>
              <a:rPr lang="en-US" dirty="0" err="1"/>
              <a:t>tunarungu</a:t>
            </a:r>
            <a:r>
              <a:rPr lang="en-US" dirty="0"/>
              <a:t> </a:t>
            </a:r>
            <a:r>
              <a:rPr lang="en-US" dirty="0" err="1"/>
              <a:t>berkomunikasi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orang </a:t>
            </a:r>
            <a:r>
              <a:rPr lang="en-US" dirty="0" smtClean="0"/>
              <a:t>normal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801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Gerakan</a:t>
            </a:r>
            <a:r>
              <a:rPr lang="en-US" dirty="0" smtClean="0"/>
              <a:t> Bahasa </a:t>
            </a:r>
            <a:r>
              <a:rPr lang="en-US" dirty="0" err="1" smtClean="0"/>
              <a:t>Isyarat</a:t>
            </a:r>
            <a:endParaRPr lang="en-GB" dirty="0"/>
          </a:p>
        </p:txBody>
      </p:sp>
      <p:pic>
        <p:nvPicPr>
          <p:cNvPr id="1026" name="Picture 2" descr="E:\Kuliah\TUGAS AKHIR\TABI\BAHAN BUKU\Gambar 20 Gera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95399"/>
            <a:ext cx="3886200" cy="542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93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Ekstraksi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Statis</a:t>
            </a:r>
            <a:endParaRPr lang="en-GB" dirty="0"/>
          </a:p>
        </p:txBody>
      </p:sp>
      <p:grpSp>
        <p:nvGrpSpPr>
          <p:cNvPr id="12" name="Group 11"/>
          <p:cNvGrpSpPr/>
          <p:nvPr/>
        </p:nvGrpSpPr>
        <p:grpSpPr>
          <a:xfrm>
            <a:off x="1219200" y="1447800"/>
            <a:ext cx="2384820" cy="1266783"/>
            <a:chOff x="1219200" y="1447800"/>
            <a:chExt cx="2384820" cy="126678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219200" y="1791253"/>
                  <a:ext cx="2384820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  <m:sSub>
                          <m:sSubPr>
                            <m:ctrlPr>
                              <a:rPr lang="en-GB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GB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 −</m:t>
                        </m:r>
                        <m:sSub>
                          <m:sSubPr>
                            <m:ctrlPr>
                              <a:rPr lang="en-GB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oMath>
                    </m:oMathPara>
                  </a14:m>
                  <a:endParaRPr lang="en-GB" dirty="0" smtClean="0"/>
                </a:p>
                <a:p>
                  <a:r>
                    <a:rPr lang="en-GB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𝑦</m:t>
                      </m:r>
                      <m:sSub>
                        <m:sSubPr>
                          <m:ctrlPr>
                            <a:rPr lang="en-GB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𝑦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𝑦</m:t>
                      </m:r>
                      <m:r>
                        <a:rPr lang="en-US" i="1">
                          <a:latin typeface="Cambria Math"/>
                        </a:rPr>
                        <m:t> −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𝑦</m:t>
                      </m:r>
                    </m:oMath>
                  </a14:m>
                  <a:endParaRPr lang="en-GB" dirty="0"/>
                </a:p>
                <a:p>
                  <a:endParaRPr lang="en-GB" dirty="0"/>
                </a:p>
              </p:txBody>
            </p:sp>
          </mc:Choice>
          <mc:Fallback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9200" y="1791253"/>
                  <a:ext cx="2384820" cy="923330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/>
            <p:cNvSpPr txBox="1"/>
            <p:nvPr/>
          </p:nvSpPr>
          <p:spPr>
            <a:xfrm>
              <a:off x="1219200" y="1447800"/>
              <a:ext cx="1112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Vektor</a:t>
              </a:r>
              <a:r>
                <a:rPr lang="en-US" dirty="0" smtClean="0"/>
                <a:t> 2D</a:t>
              </a:r>
              <a:endParaRPr lang="en-GB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186132" y="2925128"/>
            <a:ext cx="4255340" cy="738664"/>
            <a:chOff x="1219200" y="2555796"/>
            <a:chExt cx="4255340" cy="73866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/>
                <p:cNvSpPr txBox="1"/>
                <p:nvPr/>
              </p:nvSpPr>
              <p:spPr>
                <a:xfrm>
                  <a:off x="1219200" y="2925128"/>
                  <a:ext cx="42553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∠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b="0" i="0" smtClean="0">
                            <a:latin typeface="Cambria Math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acos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  <m:r>
                              <a:rPr lang="en-US">
                                <a:latin typeface="Cambria Math"/>
                              </a:rPr>
                              <m:t> 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×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y</m:t>
                            </m:r>
                            <m:r>
                              <a:rPr lang="en-US">
                                <a:latin typeface="Cambria Math"/>
                              </a:rPr>
                              <m:t> 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×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en-GB" dirty="0"/>
                </a:p>
              </p:txBody>
            </p:sp>
          </mc:Choice>
          <mc:Fallback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9200" y="2925128"/>
                  <a:ext cx="4255340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/>
            <p:cNvSpPr txBox="1"/>
            <p:nvPr/>
          </p:nvSpPr>
          <p:spPr>
            <a:xfrm>
              <a:off x="1219200" y="2555796"/>
              <a:ext cx="19309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Sudut</a:t>
              </a:r>
              <a:r>
                <a:rPr lang="en-US" dirty="0" smtClean="0"/>
                <a:t> </a:t>
              </a:r>
              <a:r>
                <a:rPr lang="en-US" dirty="0" err="1" smtClean="0"/>
                <a:t>antar</a:t>
              </a:r>
              <a:r>
                <a:rPr lang="en-US" dirty="0" smtClean="0"/>
                <a:t> </a:t>
              </a:r>
              <a:r>
                <a:rPr lang="en-US" dirty="0" err="1" smtClean="0"/>
                <a:t>vektor</a:t>
              </a:r>
              <a:endParaRPr lang="en-GB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219200" y="4235954"/>
            <a:ext cx="4255340" cy="809837"/>
            <a:chOff x="1219200" y="3497291"/>
            <a:chExt cx="4255340" cy="80983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219200" y="3866623"/>
                  <a:ext cx="4255340" cy="4405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𝑑𝑖𝑠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 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b="0" i="0" smtClean="0">
                            <a:latin typeface="Cambria Math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×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/>
                                  </a:rPr>
                                  <m:t>y</m:t>
                                </m:r>
                                <m:r>
                                  <a:rPr lang="en-US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×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/>
                                  </a:rPr>
                                  <m:t>𝑦</m:t>
                                </m:r>
                              </m:e>
                            </m:d>
                          </m:e>
                        </m:rad>
                      </m:oMath>
                    </m:oMathPara>
                  </a14:m>
                  <a:endParaRPr lang="en-GB" dirty="0"/>
                </a:p>
              </p:txBody>
            </p:sp>
          </mc:Choice>
          <mc:Fallback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9200" y="3866623"/>
                  <a:ext cx="4255340" cy="44050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137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>
              <a:off x="1219200" y="3497291"/>
              <a:ext cx="3372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Jarak</a:t>
              </a:r>
              <a:r>
                <a:rPr lang="en-US" dirty="0" smtClean="0"/>
                <a:t> </a:t>
              </a:r>
              <a:r>
                <a:rPr lang="en-US" dirty="0" err="1" smtClean="0"/>
                <a:t>antara</a:t>
              </a:r>
              <a:r>
                <a:rPr lang="en-US" dirty="0" smtClean="0"/>
                <a:t> </a:t>
              </a:r>
              <a:r>
                <a:rPr lang="en-US" dirty="0" err="1" smtClean="0"/>
                <a:t>kedua</a:t>
              </a:r>
              <a:r>
                <a:rPr lang="en-US" dirty="0" smtClean="0"/>
                <a:t> </a:t>
              </a:r>
              <a:r>
                <a:rPr lang="en-US" dirty="0" err="1" smtClean="0"/>
                <a:t>telapak</a:t>
              </a:r>
              <a:r>
                <a:rPr lang="en-US" dirty="0" smtClean="0"/>
                <a:t> </a:t>
              </a:r>
              <a:r>
                <a:rPr lang="en-US" dirty="0" err="1" smtClean="0"/>
                <a:t>tangan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5985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527</TotalTime>
  <Words>734</Words>
  <Application>Microsoft Office PowerPoint</Application>
  <PresentationFormat>On-screen Show (4:3)</PresentationFormat>
  <Paragraphs>118</Paragraphs>
  <Slides>23</Slides>
  <Notes>0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Office Theme</vt:lpstr>
      <vt:lpstr>Microsoft Visio Drawing</vt:lpstr>
      <vt:lpstr>Integrasi Ekstraksi Fitur Statis dan Dinamis Pada Gerakan Tangan Menggunakan Kinect 2.0 Untuk Mengenali Bahasa Isyarat Indonesia</vt:lpstr>
      <vt:lpstr>Bahasa Isyarat</vt:lpstr>
      <vt:lpstr>Bahasa Isyarat Statis</vt:lpstr>
      <vt:lpstr>Bahasa Isyarat Dinamis</vt:lpstr>
      <vt:lpstr>Rumusan Masalah</vt:lpstr>
      <vt:lpstr>Tujuan</vt:lpstr>
      <vt:lpstr>Manfaat</vt:lpstr>
      <vt:lpstr>Gerakan Bahasa Isyarat</vt:lpstr>
      <vt:lpstr>Ekstraksi Fitur Statis</vt:lpstr>
      <vt:lpstr>Ekstarksi Fitur Dinamis</vt:lpstr>
      <vt:lpstr>Implementasi : Antarmuka </vt:lpstr>
      <vt:lpstr>Implementasi : Ekstraksi Fitur</vt:lpstr>
      <vt:lpstr>Implementasi : Ekstraksi Fitur Statis</vt:lpstr>
      <vt:lpstr>Implementasi : Ekstraksi Fitur Dinamis</vt:lpstr>
      <vt:lpstr>Training Data</vt:lpstr>
      <vt:lpstr>Klasifikasi Fitur Statis</vt:lpstr>
      <vt:lpstr>Klasifikasi Fitur Dinamis</vt:lpstr>
      <vt:lpstr>Implementasi Testing Data</vt:lpstr>
      <vt:lpstr>Uji Coba</vt:lpstr>
      <vt:lpstr>Uji Coba : Penguji</vt:lpstr>
      <vt:lpstr>Video Percobaan</vt:lpstr>
      <vt:lpstr>Hasil Uji Coba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Integrasi Ekstraksi Fitur Statis dan Dinamis Pada Gerakan Tangan Menggunakan Kinect 2.0 Untuk Mengenali Bahasa Isyarat Indonesia</dc:title>
  <dc:creator>Ignatius Benedict</dc:creator>
  <cp:lastModifiedBy>Ignatius Benedict</cp:lastModifiedBy>
  <cp:revision>21</cp:revision>
  <dcterms:created xsi:type="dcterms:W3CDTF">2017-12-28T07:09:36Z</dcterms:created>
  <dcterms:modified xsi:type="dcterms:W3CDTF">2018-01-03T08:32:36Z</dcterms:modified>
</cp:coreProperties>
</file>